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58" r:id="rId2"/>
    <p:sldId id="366" r:id="rId3"/>
    <p:sldId id="367" r:id="rId4"/>
    <p:sldId id="368" r:id="rId5"/>
    <p:sldId id="261" r:id="rId6"/>
    <p:sldId id="319" r:id="rId7"/>
    <p:sldId id="320" r:id="rId8"/>
    <p:sldId id="369" r:id="rId9"/>
    <p:sldId id="370" r:id="rId10"/>
    <p:sldId id="371" r:id="rId11"/>
    <p:sldId id="373" r:id="rId12"/>
    <p:sldId id="378" r:id="rId13"/>
    <p:sldId id="375" r:id="rId14"/>
    <p:sldId id="381" r:id="rId15"/>
    <p:sldId id="377" r:id="rId16"/>
    <p:sldId id="379" r:id="rId17"/>
    <p:sldId id="380" r:id="rId18"/>
    <p:sldId id="338" r:id="rId19"/>
  </p:sldIdLst>
  <p:sldSz cx="12192000" cy="6858000"/>
  <p:notesSz cx="6858000" cy="9144000"/>
  <p:embeddedFontLst>
    <p:embeddedFont>
      <p:font typeface="Calibri Light" pitchFamily="34" charset="0"/>
      <p:regular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ambria Math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2CEC24-B62C-3B63-7D18-BDAF3176C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3E448D-2C5C-74E8-8E52-825DBF8F4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6996CC-CEAD-F882-375E-C34C11FA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C5BC-816B-48F8-9401-19C5078AACC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FDAAE7-EA52-4A53-05DC-3C7C09E1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D07653-294C-73EA-8F98-242C8943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D50-E229-476A-B8BB-D174DE5C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EB0671-8EB9-E79C-FB42-3294D615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E85A882-BD9E-E061-13A3-2266425B7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984B78-4492-C32F-86EA-F201ABE0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C5BC-816B-48F8-9401-19C5078AACC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FC2B15-1539-E2FE-98AD-212785B5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D4FC3D-A1B9-75BF-9CE9-3BBFED3A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D50-E229-476A-B8BB-D174DE5C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2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33F0216-377E-23E7-B190-A4BAF8BA9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964321-D249-7B55-ECE0-150D71A9D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1987C8-D37B-B9CE-3957-EAB81ABE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C5BC-816B-48F8-9401-19C5078AACC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3C921D-1BA4-061A-981F-CC8954EB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6CCF3C-9FAE-5F26-FA9A-2A932A6F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D50-E229-476A-B8BB-D174DE5C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1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183257-A259-C599-21D9-2E1D7591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87A330-DA79-FDA6-8958-38931B9A1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30BF9D-2B55-C1C8-B6E0-B8B3F896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C5BC-816B-48F8-9401-19C5078AACC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A52921-3799-075D-A83E-EEC8AEA1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EF723A-8143-4A96-BB7E-C3BBDE4F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D50-E229-476A-B8BB-D174DE5C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2452B9-AA95-27A2-7DD1-F9B402F7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16B002-CE74-EDB5-9BE0-EF7D7C6F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0563B0-5D96-CE1B-99C9-7D763ABA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C5BC-816B-48F8-9401-19C5078AACC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75CFCF-4BF2-4708-F705-EABA8A52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5A089A-D95A-3E14-EA6F-F174EF19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D50-E229-476A-B8BB-D174DE5C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108C6C-CFB4-29D7-45E7-F54D814F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7786F9-4517-8C3D-98FD-D9722D9AB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11C043-9F18-FFC9-AED7-E36651259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79A91A-B1F2-A438-DAFF-EB072754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C5BC-816B-48F8-9401-19C5078AACC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2D3331-5A13-E5C4-A106-08A99AF5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F007EC7-F7EF-DF2D-BBCB-870E9585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D50-E229-476A-B8BB-D174DE5C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3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72F73A-9672-97E9-769B-CAD9BB1A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E9888D-A7A1-0FDE-314D-EEC97B368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52427F-9331-B2A6-DAC3-499BFCAD9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44C978-E313-FDD2-97D8-E88A3C7B4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4C2772F-BF80-D676-0FD9-E78746E2F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C8F4E10-90D2-1C3D-EF12-5805E889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C5BC-816B-48F8-9401-19C5078AACC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F431571-3385-F399-1D88-BFFC2E77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A94BB7-658A-5219-8812-209240B6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D50-E229-476A-B8BB-D174DE5C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5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19760C-CE8F-8729-62CA-1F32D0A8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541972D-2392-5420-1608-912A3EE3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C5BC-816B-48F8-9401-19C5078AACC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5DF118E-D02D-DBD5-AA15-7FFE9955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7EEC293-496D-2C30-CE01-B358D572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D50-E229-476A-B8BB-D174DE5C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1EF988A-6400-1E79-1650-689D17CD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C5BC-816B-48F8-9401-19C5078AACC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D6E02FE-A40B-18DA-AAAB-0935BF6C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1805A6-D48F-4445-0EAF-D120E50E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D50-E229-476A-B8BB-D174DE5C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8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51E188-324D-0689-6DE6-A808B844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9F54A8-9D83-CEDE-F0E5-9849FD0C0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ADA039F-F41C-5A71-1D27-3750D7AE7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B43AE7-E265-544E-031F-DF63F765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C5BC-816B-48F8-9401-19C5078AACC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6B68F7-57A1-D42F-F946-5C48AF36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2C76AC7-5825-C925-7C3A-449A74E6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D50-E229-476A-B8BB-D174DE5C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5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3D8187-77E9-9B34-E08E-5AC4552F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6645C16-13CF-08E9-D52C-B69068C9A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162700-4ADE-B45B-3E04-8CF25DEE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17FE68-1350-8B08-4445-84F3FC9A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C5BC-816B-48F8-9401-19C5078AACC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C8D3F8-4431-BE72-2742-DF3E601A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CDD3C5-BEA7-DB4B-DB19-69DFCF75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D50-E229-476A-B8BB-D174DE5C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6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D6E19D7-8D32-7ED4-F7CE-F4E79067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AEECEE-8B1D-17A5-8CD0-5E994664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4A6226-3AC8-927A-3B95-D2B6D3135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1C5BC-816B-48F8-9401-19C5078AACC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B02C22-3A50-B861-BEDD-B7ADD66FB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46ECB3-2E8A-A6F8-82CF-9FA564554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CDD50-E229-476A-B8BB-D174DE5C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7.png"/><Relationship Id="rId4" Type="http://schemas.openxmlformats.org/officeDocument/2006/relationships/image" Target="../media/image4.gif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slide" Target="slide5.xml"/><Relationship Id="rId10" Type="http://schemas.openxmlformats.org/officeDocument/2006/relationships/image" Target="../media/image15.png"/><Relationship Id="rId4" Type="http://schemas.openxmlformats.org/officeDocument/2006/relationships/image" Target="../media/image8.w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slide" Target="slide5.xml"/><Relationship Id="rId10" Type="http://schemas.openxmlformats.org/officeDocument/2006/relationships/image" Target="../media/image18.png"/><Relationship Id="rId4" Type="http://schemas.openxmlformats.org/officeDocument/2006/relationships/image" Target="../media/image8.w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slide" Target="slide5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557"/>
            <a:ext cx="12192001" cy="6927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AAB8B74-494E-8C40-E015-39B91E20E4DE}"/>
              </a:ext>
            </a:extLst>
          </p:cNvPr>
          <p:cNvSpPr txBox="1"/>
          <p:nvPr/>
        </p:nvSpPr>
        <p:spPr>
          <a:xfrm>
            <a:off x="2757796" y="3738168"/>
            <a:ext cx="6843403" cy="1818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ĐOÀN THỊ HỒNG KHÁNH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THCS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Phục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2026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602" y="958848"/>
            <a:ext cx="12074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NHIỆT LIỆT CHÀO MỪNG CÁC THẦY CÔ VỀ DỰ GIỜ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THĂM LỚP 7A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tốc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/>
              <a:t>Luật chơi:</a:t>
            </a:r>
            <a:endParaRPr lang="vi-VN" dirty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vi-VN" dirty="0" smtClean="0"/>
              <a:t>Gồm </a:t>
            </a:r>
            <a:r>
              <a:rPr lang="vi-VN" dirty="0"/>
              <a:t>4 câu hỏi </a:t>
            </a:r>
            <a:r>
              <a:rPr lang="en-US" dirty="0" smtClean="0"/>
              <a:t>.</a:t>
            </a:r>
            <a:r>
              <a:rPr lang="vi-VN" dirty="0" smtClean="0"/>
              <a:t>Tất </a:t>
            </a:r>
            <a:r>
              <a:rPr lang="vi-VN" dirty="0"/>
              <a:t>cả các đội cùng trả lời trong thời gian quy định.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 smtClean="0"/>
              <a:t>Đội </a:t>
            </a:r>
            <a:r>
              <a:rPr lang="vi-VN" dirty="0"/>
              <a:t>trả lời nhanh và đúng nhất được </a:t>
            </a:r>
            <a:r>
              <a:rPr lang="en-US" dirty="0" smtClean="0"/>
              <a:t>20</a:t>
            </a:r>
            <a:r>
              <a:rPr lang="vi-VN" dirty="0" smtClean="0"/>
              <a:t> </a:t>
            </a:r>
            <a:r>
              <a:rPr lang="vi-VN" dirty="0"/>
              <a:t>điểm,</a:t>
            </a:r>
            <a:br>
              <a:rPr lang="vi-VN" dirty="0"/>
            </a:br>
            <a:r>
              <a:rPr lang="vi-VN" dirty="0"/>
              <a:t>đội thứ hai </a:t>
            </a:r>
            <a:r>
              <a:rPr lang="en-US" dirty="0" smtClean="0"/>
              <a:t>18 </a:t>
            </a:r>
            <a:r>
              <a:rPr lang="vi-VN" dirty="0" smtClean="0"/>
              <a:t>điểm</a:t>
            </a:r>
            <a:r>
              <a:rPr lang="vi-VN" dirty="0"/>
              <a:t>, đội thứ ba </a:t>
            </a:r>
            <a:r>
              <a:rPr lang="en-US" dirty="0" smtClean="0"/>
              <a:t>15 </a:t>
            </a:r>
            <a:r>
              <a:rPr lang="vi-VN" dirty="0" smtClean="0"/>
              <a:t>điểm</a:t>
            </a:r>
            <a:r>
              <a:rPr lang="vi-VN" dirty="0" smtClean="0"/>
              <a:t>.</a:t>
            </a:r>
            <a:endParaRPr lang="vi-VN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 smtClean="0"/>
              <a:t>Trả </a:t>
            </a:r>
            <a:r>
              <a:rPr lang="vi-VN" dirty="0"/>
              <a:t>lời sai: 0 điểm.</a:t>
            </a:r>
          </a:p>
        </p:txBody>
      </p:sp>
    </p:spTree>
    <p:extLst>
      <p:ext uri="{BB962C8B-B14F-4D97-AF65-F5344CB8AC3E}">
        <p14:creationId xmlns:p14="http://schemas.microsoft.com/office/powerpoint/2010/main" val="42874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08036" y="421028"/>
            <a:ext cx="10522857" cy="657002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5. Cho a = 2,1; b = -5,2.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a.b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……….</a:t>
            </a:r>
            <a:endParaRPr lang="en-US" sz="2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rrow: Left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5E33A56B-9265-41F3-81A2-17403561B782}"/>
              </a:ext>
            </a:extLst>
          </p:cNvPr>
          <p:cNvSpPr/>
          <p:nvPr/>
        </p:nvSpPr>
        <p:spPr>
          <a:xfrm>
            <a:off x="11330893" y="6197600"/>
            <a:ext cx="796535" cy="602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73335" y="51869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-10,92 </a:t>
            </a:r>
            <a:endParaRPr lang="en-US" sz="2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08036" y="1815719"/>
            <a:ext cx="10522857" cy="657002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……….</a:t>
            </a:r>
            <a:endParaRPr lang="en-US" sz="2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rrow: Left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5E33A56B-9265-41F3-81A2-17403561B782}"/>
              </a:ext>
            </a:extLst>
          </p:cNvPr>
          <p:cNvSpPr/>
          <p:nvPr/>
        </p:nvSpPr>
        <p:spPr>
          <a:xfrm>
            <a:off x="11330893" y="6197600"/>
            <a:ext cx="796535" cy="602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83444" y="191338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2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692800"/>
              </p:ext>
            </p:extLst>
          </p:nvPr>
        </p:nvGraphicFramePr>
        <p:xfrm>
          <a:off x="5947640" y="1901221"/>
          <a:ext cx="1664804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4" imgW="850680" imgH="291960" progId="Equation.DSMT4">
                  <p:embed/>
                </p:oleObj>
              </mc:Choice>
              <mc:Fallback>
                <p:oleObj name="Equation" r:id="rId4" imgW="850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7640" y="1901221"/>
                        <a:ext cx="1664804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28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10177" y="2222119"/>
            <a:ext cx="11018983" cy="657002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7.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  .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….. </a:t>
            </a:r>
            <a:endParaRPr lang="en-US" sz="2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rrow: Left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5E33A56B-9265-41F3-81A2-17403561B782}"/>
              </a:ext>
            </a:extLst>
          </p:cNvPr>
          <p:cNvSpPr/>
          <p:nvPr/>
        </p:nvSpPr>
        <p:spPr>
          <a:xfrm>
            <a:off x="11330893" y="6197600"/>
            <a:ext cx="796535" cy="602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28620" y="231978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532561"/>
              </p:ext>
            </p:extLst>
          </p:nvPr>
        </p:nvGraphicFramePr>
        <p:xfrm>
          <a:off x="3943048" y="2245709"/>
          <a:ext cx="34448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1726920" imgH="317160" progId="Equation.DSMT4">
                  <p:embed/>
                </p:oleObj>
              </mc:Choice>
              <mc:Fallback>
                <p:oleObj name="Equation" r:id="rId4" imgW="17269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3048" y="2245709"/>
                        <a:ext cx="3444875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9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66" y="443345"/>
            <a:ext cx="8927389" cy="597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9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10177" y="2222119"/>
            <a:ext cx="11018983" cy="657002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8.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.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….. </a:t>
            </a:r>
            <a:endParaRPr lang="en-US" sz="2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rrow: Left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5E33A56B-9265-41F3-81A2-17403561B782}"/>
              </a:ext>
            </a:extLst>
          </p:cNvPr>
          <p:cNvSpPr/>
          <p:nvPr/>
        </p:nvSpPr>
        <p:spPr>
          <a:xfrm>
            <a:off x="11330893" y="6197600"/>
            <a:ext cx="796535" cy="602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496796"/>
              </p:ext>
            </p:extLst>
          </p:nvPr>
        </p:nvGraphicFramePr>
        <p:xfrm>
          <a:off x="4938267" y="2347309"/>
          <a:ext cx="139223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4" imgW="698400" imgH="266400" progId="Equation.DSMT4">
                  <p:embed/>
                </p:oleObj>
              </mc:Choice>
              <mc:Fallback>
                <p:oleObj name="Equation" r:id="rId4" imgW="6984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8267" y="2347309"/>
                        <a:ext cx="1392238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602582"/>
              </p:ext>
            </p:extLst>
          </p:nvPr>
        </p:nvGraphicFramePr>
        <p:xfrm>
          <a:off x="8882049" y="2223503"/>
          <a:ext cx="548168" cy="44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6" imgW="228600" imgH="190440" progId="Equation.DSMT4">
                  <p:embed/>
                </p:oleObj>
              </mc:Choice>
              <mc:Fallback>
                <p:oleObj name="Equation" r:id="rId6" imgW="2286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82049" y="2223503"/>
                        <a:ext cx="548168" cy="445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3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4.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đích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/>
              <a:t>Luật chơi:</a:t>
            </a:r>
            <a:endParaRPr lang="vi-VN" dirty="0"/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Mỗi </a:t>
            </a:r>
            <a:r>
              <a:rPr lang="vi-VN" dirty="0">
                <a:latin typeface="Arial" pitchFamily="34" charset="0"/>
                <a:cs typeface="Arial" pitchFamily="34" charset="0"/>
              </a:rPr>
              <a:t>đội nhận phiếu học tập gồm 2 câu hỏi.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Thời </a:t>
            </a:r>
            <a:r>
              <a:rPr lang="vi-VN" dirty="0">
                <a:latin typeface="Arial" pitchFamily="34" charset="0"/>
                <a:cs typeface="Arial" pitchFamily="34" charset="0"/>
              </a:rPr>
              <a:t>gian làm bài: 3 phút.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Hết </a:t>
            </a:r>
            <a:r>
              <a:rPr lang="vi-VN" dirty="0">
                <a:latin typeface="Arial" pitchFamily="34" charset="0"/>
                <a:cs typeface="Arial" pitchFamily="34" charset="0"/>
              </a:rPr>
              <a:t>giờ, nộp phiếu và đổi bài chấm chéo theo đáp án chiếu sẵn.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Mỗi </a:t>
            </a:r>
            <a:r>
              <a:rPr lang="vi-VN" dirty="0">
                <a:latin typeface="Arial" pitchFamily="34" charset="0"/>
                <a:cs typeface="Arial" pitchFamily="34" charset="0"/>
              </a:rPr>
              <a:t>câu đúng: 10 điểm → Tối đa: 20 điểm/đội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103447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5" y="9706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cầm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276780"/>
              </p:ext>
            </p:extLst>
          </p:nvPr>
        </p:nvGraphicFramePr>
        <p:xfrm>
          <a:off x="3760066" y="1262495"/>
          <a:ext cx="19875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3" imgW="1143000" imgH="279360" progId="Equation.DSMT4">
                  <p:embed/>
                </p:oleObj>
              </mc:Choice>
              <mc:Fallback>
                <p:oleObj name="Equation" r:id="rId3" imgW="1143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0066" y="1262495"/>
                        <a:ext cx="1987550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019" y="1810328"/>
            <a:ext cx="784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45" y="2333548"/>
            <a:ext cx="117024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10.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Dùng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thước dây có vạch chia để đo độ dài đường gấp khúc ABC trong Hình 2.8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đơn vị xentimet,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làm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tròn đến chữ số thập phân thứ nhất).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So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sánh kết quả với kết quả của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9.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46" y="4281746"/>
            <a:ext cx="4854145" cy="228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2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6C59C9-14D3-F648-3DCA-C011ED918177}"/>
              </a:ext>
            </a:extLst>
          </p:cNvPr>
          <p:cNvSpPr txBox="1"/>
          <p:nvPr/>
        </p:nvSpPr>
        <p:spPr>
          <a:xfrm>
            <a:off x="3068149" y="466070"/>
            <a:ext cx="598272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DẪN TÌM TÒI - MỞ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RỘNG</a:t>
            </a:r>
          </a:p>
          <a:p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562" y="1283854"/>
            <a:ext cx="111113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 </a:t>
            </a:r>
            <a:r>
              <a:rPr lang="vi-VN" sz="2800" dirty="0" smtClean="0"/>
              <a:t>Tìm </a:t>
            </a:r>
            <a:r>
              <a:rPr lang="vi-VN" sz="2800" dirty="0"/>
              <a:t>hiểu và sưu tầm ví dụ thực tế có liên quan đến số vô tỉ hoặc căn bậc hai trong đời sống (ví dụ: thiết kế hình vuông, tính đường chéo, đo lường thực tế…).</a:t>
            </a:r>
          </a:p>
          <a:p>
            <a:r>
              <a:rPr lang="en-US" sz="2800" dirty="0" smtClean="0"/>
              <a:t>- </a:t>
            </a:r>
            <a:r>
              <a:rPr lang="vi-VN" sz="2800" dirty="0" smtClean="0"/>
              <a:t>Giải </a:t>
            </a:r>
            <a:r>
              <a:rPr lang="vi-VN" sz="2800" dirty="0"/>
              <a:t>thích vì sao trong thực tế ta cần làm tròn số và cách lựa chọn độ chính xác phù hợp (ví dụ: làm tròn khi đo chiều cao, khoảng cách, giá trị tiền tệ…).</a:t>
            </a:r>
          </a:p>
          <a:p>
            <a:pPr marL="285750" indent="-285750">
              <a:buFontTx/>
              <a:buChar char="-"/>
            </a:pPr>
            <a:r>
              <a:rPr lang="vi-VN" sz="2800" dirty="0" smtClean="0"/>
              <a:t>Hoàn </a:t>
            </a:r>
            <a:r>
              <a:rPr lang="vi-VN" sz="2800" dirty="0"/>
              <a:t>thành một sơ đồ tư duy nhỏ (trên giấy A4 hoặc phần mềm AI/Canva) với chủ đề</a:t>
            </a:r>
            <a:r>
              <a:rPr lang="vi-VN" sz="2800" dirty="0" smtClean="0"/>
              <a:t>:</a:t>
            </a:r>
            <a:r>
              <a:rPr lang="en-US" sz="2800" i="1" dirty="0" smtClean="0"/>
              <a:t>“</a:t>
            </a:r>
            <a:r>
              <a:rPr lang="vi-VN" sz="2800" i="1" dirty="0"/>
              <a:t>Ứng dụng của số thực trong cuộc sống</a:t>
            </a:r>
            <a:r>
              <a:rPr lang="vi-VN" sz="2800" i="1" dirty="0" smtClean="0"/>
              <a:t>”</a:t>
            </a:r>
            <a:endParaRPr lang="en-US" sz="2800" i="1" dirty="0" smtClean="0"/>
          </a:p>
          <a:p>
            <a:pPr marL="285750" indent="-285750">
              <a:buFontTx/>
              <a:buChar char="-"/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2.29 SGK,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2.40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2.44 SBT.</a:t>
            </a:r>
            <a:endParaRPr lang="vi-VN" sz="2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 32. BÀI TẬP CUỐI CHƯƠNG II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GAMESHOW:   ĐƯỜNG LÊN ĐỈNH OLYMPIA</a:t>
            </a:r>
          </a:p>
          <a:p>
            <a:pPr algn="ctr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Chia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dung: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Khởi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Vượt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chướng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tốc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đích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FontTx/>
              <a:buChar char="-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chiến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thắng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hởi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/>
              <a:t>Hình thức chơi: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vi-VN" dirty="0" smtClean="0"/>
              <a:t>Mỗi </a:t>
            </a:r>
            <a:r>
              <a:rPr lang="vi-VN" dirty="0"/>
              <a:t>đội đã chuẩn bị sơ đồ tư duy (trên giấy A0 hoặc file AI/Canva).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vi-VN" dirty="0" smtClean="0"/>
              <a:t>Trong </a:t>
            </a:r>
            <a:r>
              <a:rPr lang="vi-VN" dirty="0"/>
              <a:t>phần khởi động, các đội sẽ lần lượt trưng bày và thuyết trình sản phẩm của mình</a:t>
            </a:r>
            <a:r>
              <a:rPr lang="vi-VN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phút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: 10 </a:t>
            </a:r>
            <a:r>
              <a:rPr lang="en-US" dirty="0" err="1" smtClean="0"/>
              <a:t>điểm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504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Vượt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chướng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ngại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/>
              <a:t>Luật chơi: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 smtClean="0"/>
              <a:t>Có </a:t>
            </a:r>
            <a:r>
              <a:rPr lang="vi-VN" dirty="0"/>
              <a:t>4 mảnh ghép, che một hình ảnh bí ẩn.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 smtClean="0"/>
              <a:t>Mỗi </a:t>
            </a:r>
            <a:r>
              <a:rPr lang="vi-VN" dirty="0"/>
              <a:t>mảnh ghép ứng với 1 câu hỏi Toán học.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vi-VN" dirty="0" smtClean="0"/>
              <a:t>Trả </a:t>
            </a:r>
            <a:r>
              <a:rPr lang="vi-VN" dirty="0"/>
              <a:t>lời đúng 1 câu → 10 điểm và được mở mảnh ghép tương ứng.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 smtClean="0"/>
              <a:t>Sau </a:t>
            </a:r>
            <a:r>
              <a:rPr lang="vi-VN" dirty="0"/>
              <a:t>mỗi mảnh ghép được mở, các đội được quyền đoán hình ảnh bí ẩn.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vi-VN" dirty="0" smtClean="0"/>
              <a:t>Đoán </a:t>
            </a:r>
            <a:r>
              <a:rPr lang="vi-VN" dirty="0"/>
              <a:t>đúng hình ảnh: +20 điểm.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vi-VN" dirty="0" smtClean="0"/>
              <a:t>Đoán </a:t>
            </a:r>
            <a:r>
              <a:rPr lang="vi-VN" dirty="0"/>
              <a:t>sai vẫn được chơi tiếp các câu còn lại.</a:t>
            </a:r>
          </a:p>
        </p:txBody>
      </p:sp>
    </p:spTree>
    <p:extLst>
      <p:ext uri="{BB962C8B-B14F-4D97-AF65-F5344CB8AC3E}">
        <p14:creationId xmlns:p14="http://schemas.microsoft.com/office/powerpoint/2010/main" val="35320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34DEEF-5318-A4AE-984F-163370C20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91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42C5EB2-864E-E376-D479-640702688E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92" y="-974833"/>
            <a:ext cx="1761897" cy="6059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2E61C18-DBA8-355E-4059-0243856C07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2" y="883976"/>
            <a:ext cx="1061107" cy="10611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ED776BF-3AC5-5B12-3E55-7B991A366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69" y="1101453"/>
            <a:ext cx="1168595" cy="11685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8DB13F-A290-D0CF-1CCD-8DF6BEEE48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251" y="1738169"/>
            <a:ext cx="1127571" cy="1127571"/>
          </a:xfrm>
          <a:prstGeom prst="rect">
            <a:avLst/>
          </a:prstGeom>
        </p:spPr>
      </p:pic>
      <p:sp>
        <p:nvSpPr>
          <p:cNvPr id="2" name="Star: 4 Points 1">
            <a:hlinkClick r:id="rId7" action="ppaction://hlinksldjump"/>
            <a:extLst>
              <a:ext uri="{FF2B5EF4-FFF2-40B4-BE49-F238E27FC236}">
                <a16:creationId xmlns="" xmlns:a16="http://schemas.microsoft.com/office/drawing/2014/main" id="{50286347-698E-856A-695F-6830B2A3568A}"/>
              </a:ext>
            </a:extLst>
          </p:cNvPr>
          <p:cNvSpPr/>
          <p:nvPr/>
        </p:nvSpPr>
        <p:spPr>
          <a:xfrm>
            <a:off x="14511" y="5085117"/>
            <a:ext cx="1761896" cy="1602342"/>
          </a:xfrm>
          <a:prstGeom prst="star4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hlinkClick r:id="rId8" action="ppaction://hlinksldjump"/>
            <a:extLst>
              <a:ext uri="{FF2B5EF4-FFF2-40B4-BE49-F238E27FC236}">
                <a16:creationId xmlns="" xmlns:a16="http://schemas.microsoft.com/office/drawing/2014/main" id="{8C3FB61F-D770-A378-AD99-D366190C2F8E}"/>
              </a:ext>
            </a:extLst>
          </p:cNvPr>
          <p:cNvSpPr/>
          <p:nvPr/>
        </p:nvSpPr>
        <p:spPr>
          <a:xfrm>
            <a:off x="4585526" y="708178"/>
            <a:ext cx="3578577" cy="2473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1</a:t>
            </a:r>
          </a:p>
        </p:txBody>
      </p:sp>
      <p:sp>
        <p:nvSpPr>
          <p:cNvPr id="18" name="Rectangle: Rounded Corners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C605F68B-2838-11A0-8822-FC4863661F7A}"/>
              </a:ext>
            </a:extLst>
          </p:cNvPr>
          <p:cNvSpPr/>
          <p:nvPr/>
        </p:nvSpPr>
        <p:spPr>
          <a:xfrm>
            <a:off x="4617306" y="3840560"/>
            <a:ext cx="3721230" cy="2454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3</a:t>
            </a:r>
          </a:p>
        </p:txBody>
      </p:sp>
      <p:sp>
        <p:nvSpPr>
          <p:cNvPr id="20" name="Rectangle: Rounded Corners 19">
            <a:hlinkClick r:id="rId7" action="ppaction://hlinksldjump"/>
            <a:extLst>
              <a:ext uri="{FF2B5EF4-FFF2-40B4-BE49-F238E27FC236}">
                <a16:creationId xmlns="" xmlns:a16="http://schemas.microsoft.com/office/drawing/2014/main" id="{64075B23-859E-1152-1C96-DAE816113F1F}"/>
              </a:ext>
            </a:extLst>
          </p:cNvPr>
          <p:cNvSpPr/>
          <p:nvPr/>
        </p:nvSpPr>
        <p:spPr>
          <a:xfrm>
            <a:off x="8293820" y="708178"/>
            <a:ext cx="3770489" cy="2473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2</a:t>
            </a:r>
          </a:p>
        </p:txBody>
      </p:sp>
      <p:sp>
        <p:nvSpPr>
          <p:cNvPr id="27" name="Rectangle: Rounded Corners 26">
            <a:hlinkClick r:id="rId8" action="ppaction://hlinksldjump"/>
            <a:extLst>
              <a:ext uri="{FF2B5EF4-FFF2-40B4-BE49-F238E27FC236}">
                <a16:creationId xmlns="" xmlns:a16="http://schemas.microsoft.com/office/drawing/2014/main" id="{73CDE808-9116-8428-B6D5-CBC0E8660D3B}"/>
              </a:ext>
            </a:extLst>
          </p:cNvPr>
          <p:cNvSpPr/>
          <p:nvPr/>
        </p:nvSpPr>
        <p:spPr>
          <a:xfrm>
            <a:off x="8284325" y="3698204"/>
            <a:ext cx="3770488" cy="2597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81CB72-0237-005A-16C3-CC9AC3D4D1B0}"/>
              </a:ext>
            </a:extLst>
          </p:cNvPr>
          <p:cNvSpPr txBox="1"/>
          <p:nvPr/>
        </p:nvSpPr>
        <p:spPr>
          <a:xfrm>
            <a:off x="3296357" y="6220177"/>
            <a:ext cx="2901244" cy="4108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10" y="3021110"/>
            <a:ext cx="7076786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06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08036" y="421028"/>
            <a:ext cx="10522857" cy="657002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 = 21,3(25)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ta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rrow: Left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5E33A56B-9265-41F3-81A2-17403561B782}"/>
              </a:ext>
            </a:extLst>
          </p:cNvPr>
          <p:cNvSpPr/>
          <p:nvPr/>
        </p:nvSpPr>
        <p:spPr>
          <a:xfrm>
            <a:off x="11330893" y="6197600"/>
            <a:ext cx="796535" cy="602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7153" y="1462320"/>
                <a:ext cx="177965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 smtClean="0">
                    <a:solidFill>
                      <a:schemeClr val="tx1"/>
                    </a:solidFill>
                    <a:latin typeface="Arial" pitchFamily="34" charset="0"/>
                    <a:ea typeface="Times New Roman" panose="02020603050405020304" pitchFamily="18" charset="0"/>
                    <a:cs typeface="Arial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=21,4</m:t>
                    </m:r>
                  </m:oMath>
                </a14:m>
                <a:endParaRPr lang="en-US" sz="2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53" y="1462320"/>
                <a:ext cx="1779654" cy="477054"/>
              </a:xfrm>
              <a:prstGeom prst="rect">
                <a:avLst/>
              </a:prstGeom>
              <a:blipFill rotWithShape="1">
                <a:blip r:embed="rId3"/>
                <a:stretch>
                  <a:fillRect l="-5479"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271793" y="1462755"/>
            <a:ext cx="17636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B. </a:t>
            </a:r>
            <a:r>
              <a:rPr lang="en-US" sz="25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</a:t>
            </a:r>
            <a:r>
              <a:rPr lang="en-US" sz="25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= 21,3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50207" y="1458337"/>
                <a:ext cx="159441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. </m:t>
                      </m:r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=21</m:t>
                      </m:r>
                    </m:oMath>
                  </m:oMathPara>
                </a14:m>
                <a:endParaRPr lang="en-US" sz="2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207" y="1458337"/>
                <a:ext cx="1594411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28571" y="1418765"/>
                <a:ext cx="191482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 smtClean="0">
                    <a:latin typeface="Arial" pitchFamily="34" charset="0"/>
                    <a:cs typeface="Arial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  <a:cs typeface="Times New Roman" pitchFamily="18" charset="0"/>
                      </a:rPr>
                      <m:t>. </m:t>
                    </m:r>
                    <m:r>
                      <a:rPr lang="en-US" sz="25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500" b="0" i="1" smtClean="0">
                        <a:latin typeface="Cambria Math"/>
                        <a:cs typeface="Times New Roman" pitchFamily="18" charset="0"/>
                      </a:rPr>
                      <m:t>=21,32</m:t>
                    </m:r>
                  </m:oMath>
                </a14:m>
                <a:endParaRPr lang="en-US" sz="2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571" y="1418765"/>
                <a:ext cx="1914820" cy="477054"/>
              </a:xfrm>
              <a:prstGeom prst="rect">
                <a:avLst/>
              </a:prstGeom>
              <a:blipFill rotWithShape="1">
                <a:blip r:embed="rId5"/>
                <a:stretch>
                  <a:fillRect l="-5414"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4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59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85067" y="1778000"/>
          <a:ext cx="609600" cy="132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5067" y="1778000"/>
                        <a:ext cx="609600" cy="132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Left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8CFEA3FF-6155-2DB6-544C-C6A3E2A4E9CB}"/>
              </a:ext>
            </a:extLst>
          </p:cNvPr>
          <p:cNvSpPr/>
          <p:nvPr/>
        </p:nvSpPr>
        <p:spPr>
          <a:xfrm>
            <a:off x="11330893" y="6197600"/>
            <a:ext cx="796535" cy="602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1050" y="661032"/>
            <a:ext cx="102258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d= 0,005, ta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628806"/>
              </p:ext>
            </p:extLst>
          </p:nvPr>
        </p:nvGraphicFramePr>
        <p:xfrm>
          <a:off x="4678509" y="661032"/>
          <a:ext cx="950192" cy="45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533160" imgH="253800" progId="Equation.DSMT4">
                  <p:embed/>
                </p:oleObj>
              </mc:Choice>
              <mc:Fallback>
                <p:oleObj name="Equation" r:id="rId6" imgW="533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8509" y="661032"/>
                        <a:ext cx="950192" cy="452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07153" y="1462320"/>
                <a:ext cx="177965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 smtClean="0">
                    <a:solidFill>
                      <a:schemeClr val="tx1"/>
                    </a:solidFill>
                    <a:latin typeface="Arial" pitchFamily="34" charset="0"/>
                    <a:ea typeface="Times New Roman" panose="02020603050405020304" pitchFamily="18" charset="0"/>
                    <a:cs typeface="Arial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=2,24</m:t>
                    </m:r>
                  </m:oMath>
                </a14:m>
                <a:endParaRPr lang="en-US" sz="2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53" y="1462320"/>
                <a:ext cx="1779654" cy="477054"/>
              </a:xfrm>
              <a:prstGeom prst="rect">
                <a:avLst/>
              </a:prstGeom>
              <a:blipFill rotWithShape="1">
                <a:blip r:embed="rId8"/>
                <a:stretch>
                  <a:fillRect l="-5479"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71793" y="1462755"/>
            <a:ext cx="17459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B. </a:t>
            </a:r>
            <a:r>
              <a:rPr lang="en-US" sz="25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</a:t>
            </a:r>
            <a:r>
              <a:rPr lang="en-US" sz="25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= 2,23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50207" y="1458337"/>
                <a:ext cx="180068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. </m:t>
                      </m:r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=2,26</m:t>
                      </m:r>
                    </m:oMath>
                  </m:oMathPara>
                </a14:m>
                <a:endParaRPr lang="en-US" sz="2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207" y="1458337"/>
                <a:ext cx="1800686" cy="4770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28571" y="1418765"/>
                <a:ext cx="191482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 smtClean="0">
                    <a:latin typeface="Arial" pitchFamily="34" charset="0"/>
                    <a:cs typeface="Arial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  <a:cs typeface="Times New Roman" pitchFamily="18" charset="0"/>
                      </a:rPr>
                      <m:t>. </m:t>
                    </m:r>
                    <m:r>
                      <a:rPr lang="en-US" sz="25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500" b="0" i="1" smtClean="0">
                        <a:latin typeface="Cambria Math"/>
                        <a:cs typeface="Times New Roman" pitchFamily="18" charset="0"/>
                      </a:rPr>
                      <m:t>=2,236</m:t>
                    </m:r>
                  </m:oMath>
                </a14:m>
                <a:endParaRPr lang="en-US" sz="2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571" y="1418765"/>
                <a:ext cx="1914820" cy="477054"/>
              </a:xfrm>
              <a:prstGeom prst="rect">
                <a:avLst/>
              </a:prstGeom>
              <a:blipFill rotWithShape="1">
                <a:blip r:embed="rId10"/>
                <a:stretch>
                  <a:fillRect l="-5414"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88654" y="3309870"/>
            <a:ext cx="255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85067" y="1778000"/>
          <a:ext cx="609600" cy="132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5067" y="1778000"/>
                        <a:ext cx="609600" cy="132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Left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8CFEA3FF-6155-2DB6-544C-C6A3E2A4E9CB}"/>
              </a:ext>
            </a:extLst>
          </p:cNvPr>
          <p:cNvSpPr/>
          <p:nvPr/>
        </p:nvSpPr>
        <p:spPr>
          <a:xfrm>
            <a:off x="11330893" y="6197600"/>
            <a:ext cx="796535" cy="602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1050" y="661032"/>
            <a:ext cx="82782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3: So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 = 2,2(36), ta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581244"/>
              </p:ext>
            </p:extLst>
          </p:nvPr>
        </p:nvGraphicFramePr>
        <p:xfrm>
          <a:off x="4456836" y="681016"/>
          <a:ext cx="950192" cy="45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6" imgW="533160" imgH="253800" progId="Equation.DSMT4">
                  <p:embed/>
                </p:oleObj>
              </mc:Choice>
              <mc:Fallback>
                <p:oleObj name="Equation" r:id="rId6" imgW="533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56836" y="681016"/>
                        <a:ext cx="950192" cy="452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07153" y="1462320"/>
                <a:ext cx="136191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 smtClean="0">
                    <a:solidFill>
                      <a:schemeClr val="tx1"/>
                    </a:solidFill>
                    <a:latin typeface="Arial" pitchFamily="34" charset="0"/>
                    <a:ea typeface="Times New Roman" panose="02020603050405020304" pitchFamily="18" charset="0"/>
                    <a:cs typeface="Arial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53" y="1462320"/>
                <a:ext cx="1361911" cy="477054"/>
              </a:xfrm>
              <a:prstGeom prst="rect">
                <a:avLst/>
              </a:prstGeom>
              <a:blipFill rotWithShape="1">
                <a:blip r:embed="rId8"/>
                <a:stretch>
                  <a:fillRect l="-7143"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71793" y="1462755"/>
            <a:ext cx="13003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B. a &gt; b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50207" y="1458337"/>
                <a:ext cx="138134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. </m:t>
                      </m:r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𝑏</m:t>
                      </m:r>
                    </m:oMath>
                  </m:oMathPara>
                </a14:m>
                <a:endParaRPr lang="en-US" sz="2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207" y="1458337"/>
                <a:ext cx="1381340" cy="4770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28571" y="1418765"/>
                <a:ext cx="149547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 smtClean="0">
                    <a:latin typeface="Arial" pitchFamily="34" charset="0"/>
                    <a:cs typeface="Arial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  <a:cs typeface="Times New Roman" pitchFamily="18" charset="0"/>
                      </a:rPr>
                      <m:t>. </m:t>
                    </m:r>
                    <m:r>
                      <a:rPr lang="en-US" sz="25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5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en-US" sz="25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endParaRPr lang="en-US" sz="2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571" y="1418765"/>
                <a:ext cx="1495474" cy="477054"/>
              </a:xfrm>
              <a:prstGeom prst="rect">
                <a:avLst/>
              </a:prstGeom>
              <a:blipFill rotWithShape="1">
                <a:blip r:embed="rId10"/>
                <a:stretch>
                  <a:fillRect l="-6939"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91685" y="386366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8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85067" y="1778000"/>
          <a:ext cx="609600" cy="132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5067" y="1778000"/>
                        <a:ext cx="609600" cy="132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Left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8CFEA3FF-6155-2DB6-544C-C6A3E2A4E9CB}"/>
              </a:ext>
            </a:extLst>
          </p:cNvPr>
          <p:cNvSpPr/>
          <p:nvPr/>
        </p:nvSpPr>
        <p:spPr>
          <a:xfrm>
            <a:off x="11330893" y="6197600"/>
            <a:ext cx="796535" cy="602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1050" y="661032"/>
            <a:ext cx="8193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4: So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a = -12,7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 = -7,12 ta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07153" y="1462320"/>
                <a:ext cx="136191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 smtClean="0">
                    <a:solidFill>
                      <a:schemeClr val="tx1"/>
                    </a:solidFill>
                    <a:latin typeface="Arial" pitchFamily="34" charset="0"/>
                    <a:ea typeface="Times New Roman" panose="02020603050405020304" pitchFamily="18" charset="0"/>
                    <a:cs typeface="Arial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53" y="1462320"/>
                <a:ext cx="1361911" cy="477054"/>
              </a:xfrm>
              <a:prstGeom prst="rect">
                <a:avLst/>
              </a:prstGeom>
              <a:blipFill rotWithShape="1">
                <a:blip r:embed="rId6"/>
                <a:stretch>
                  <a:fillRect l="-7143"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71793" y="1462755"/>
            <a:ext cx="13003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B. a </a:t>
            </a:r>
            <a:r>
              <a:rPr lang="en-US" sz="25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= </a:t>
            </a:r>
            <a:r>
              <a:rPr lang="en-US" sz="25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550207" y="1458337"/>
                <a:ext cx="138294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. </m:t>
                      </m:r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&lt;</m:t>
                      </m:r>
                      <m:r>
                        <a:rPr lang="en-US" sz="2500" b="0" i="1" smtClean="0">
                          <a:latin typeface="Cambria Math"/>
                          <a:cs typeface="Times New Roman" pitchFamily="18" charset="0"/>
                        </a:rPr>
                        <m:t>𝑏</m:t>
                      </m:r>
                    </m:oMath>
                  </m:oMathPara>
                </a14:m>
                <a:endParaRPr lang="en-US" sz="2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207" y="1458337"/>
                <a:ext cx="1382943" cy="477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28571" y="1418765"/>
                <a:ext cx="149547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 smtClean="0">
                    <a:latin typeface="Arial" pitchFamily="34" charset="0"/>
                    <a:cs typeface="Arial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  <a:cs typeface="Times New Roman" pitchFamily="18" charset="0"/>
                      </a:rPr>
                      <m:t>. </m:t>
                    </m:r>
                    <m:r>
                      <a:rPr lang="en-US" sz="25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5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en-US" sz="25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endParaRPr lang="en-US" sz="2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571" y="1418765"/>
                <a:ext cx="1495474" cy="477054"/>
              </a:xfrm>
              <a:prstGeom prst="rect">
                <a:avLst/>
              </a:prstGeom>
              <a:blipFill rotWithShape="1">
                <a:blip r:embed="rId8"/>
                <a:stretch>
                  <a:fillRect l="-6939"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07606" y="3631842"/>
            <a:ext cx="204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775</Words>
  <Application>Microsoft Office PowerPoint</Application>
  <PresentationFormat>Custom</PresentationFormat>
  <Paragraphs>77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 Light</vt:lpstr>
      <vt:lpstr>Calibri</vt:lpstr>
      <vt:lpstr>Times New Roman</vt:lpstr>
      <vt:lpstr>Cambria Math</vt:lpstr>
      <vt:lpstr>Office Theme</vt:lpstr>
      <vt:lpstr>Equation</vt:lpstr>
      <vt:lpstr>PowerPoint Presentation</vt:lpstr>
      <vt:lpstr>TIẾT 32. BÀI TẬP CUỐI CHƯƠNG II</vt:lpstr>
      <vt:lpstr>Phần 1. Khởi động</vt:lpstr>
      <vt:lpstr>Phần 2. Vượt chướng ngại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3. Tăng tốc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Phần 4. Về đích</vt:lpstr>
      <vt:lpstr>PHIẾU HỌC TẬP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XIN CHAO</cp:lastModifiedBy>
  <cp:revision>104</cp:revision>
  <dcterms:created xsi:type="dcterms:W3CDTF">2022-11-08T06:04:44Z</dcterms:created>
  <dcterms:modified xsi:type="dcterms:W3CDTF">2025-10-29T03:05:19Z</dcterms:modified>
</cp:coreProperties>
</file>